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84"/>
  </p:notesMasterIdLst>
  <p:sldIdLst>
    <p:sldId id="289" r:id="rId2"/>
    <p:sldId id="469" r:id="rId3"/>
    <p:sldId id="470" r:id="rId4"/>
    <p:sldId id="603" r:id="rId5"/>
    <p:sldId id="539" r:id="rId6"/>
    <p:sldId id="398" r:id="rId7"/>
    <p:sldId id="400" r:id="rId8"/>
    <p:sldId id="414" r:id="rId9"/>
    <p:sldId id="429" r:id="rId10"/>
    <p:sldId id="586" r:id="rId11"/>
    <p:sldId id="415" r:id="rId12"/>
    <p:sldId id="416" r:id="rId13"/>
    <p:sldId id="417" r:id="rId14"/>
    <p:sldId id="418" r:id="rId15"/>
    <p:sldId id="419" r:id="rId16"/>
    <p:sldId id="420" r:id="rId17"/>
    <p:sldId id="427" r:id="rId18"/>
    <p:sldId id="428" r:id="rId19"/>
    <p:sldId id="587" r:id="rId20"/>
    <p:sldId id="588" r:id="rId21"/>
    <p:sldId id="589" r:id="rId22"/>
    <p:sldId id="590" r:id="rId23"/>
    <p:sldId id="393" r:id="rId24"/>
    <p:sldId id="392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394" r:id="rId37"/>
    <p:sldId id="542" r:id="rId38"/>
    <p:sldId id="548" r:id="rId39"/>
    <p:sldId id="560" r:id="rId40"/>
    <p:sldId id="552" r:id="rId41"/>
    <p:sldId id="546" r:id="rId42"/>
    <p:sldId id="559" r:id="rId43"/>
    <p:sldId id="557" r:id="rId44"/>
    <p:sldId id="555" r:id="rId45"/>
    <p:sldId id="553" r:id="rId46"/>
    <p:sldId id="395" r:id="rId47"/>
    <p:sldId id="347" r:id="rId48"/>
    <p:sldId id="351" r:id="rId49"/>
    <p:sldId id="348" r:id="rId50"/>
    <p:sldId id="349" r:id="rId51"/>
    <p:sldId id="350" r:id="rId52"/>
    <p:sldId id="561" r:id="rId53"/>
    <p:sldId id="565" r:id="rId54"/>
    <p:sldId id="562" r:id="rId55"/>
    <p:sldId id="563" r:id="rId56"/>
    <p:sldId id="564" r:id="rId57"/>
    <p:sldId id="567" r:id="rId58"/>
    <p:sldId id="354" r:id="rId59"/>
    <p:sldId id="355" r:id="rId60"/>
    <p:sldId id="356" r:id="rId61"/>
    <p:sldId id="357" r:id="rId62"/>
    <p:sldId id="35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87" r:id="rId72"/>
    <p:sldId id="488" r:id="rId73"/>
    <p:sldId id="359" r:id="rId74"/>
    <p:sldId id="360" r:id="rId75"/>
    <p:sldId id="361" r:id="rId76"/>
    <p:sldId id="365" r:id="rId77"/>
    <p:sldId id="368" r:id="rId78"/>
    <p:sldId id="388" r:id="rId79"/>
    <p:sldId id="389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573" r:id="rId90"/>
    <p:sldId id="574" r:id="rId91"/>
    <p:sldId id="583" r:id="rId92"/>
    <p:sldId id="584" r:id="rId93"/>
    <p:sldId id="585" r:id="rId94"/>
    <p:sldId id="575" r:id="rId95"/>
    <p:sldId id="576" r:id="rId96"/>
    <p:sldId id="577" r:id="rId97"/>
    <p:sldId id="591" r:id="rId98"/>
    <p:sldId id="592" r:id="rId99"/>
    <p:sldId id="593" r:id="rId100"/>
    <p:sldId id="594" r:id="rId101"/>
    <p:sldId id="595" r:id="rId102"/>
    <p:sldId id="596" r:id="rId103"/>
    <p:sldId id="597" r:id="rId104"/>
    <p:sldId id="598" r:id="rId105"/>
    <p:sldId id="599" r:id="rId106"/>
    <p:sldId id="600" r:id="rId107"/>
    <p:sldId id="601" r:id="rId108"/>
    <p:sldId id="602" r:id="rId109"/>
    <p:sldId id="471" r:id="rId110"/>
    <p:sldId id="472" r:id="rId111"/>
    <p:sldId id="473" r:id="rId112"/>
    <p:sldId id="474" r:id="rId113"/>
    <p:sldId id="489" r:id="rId114"/>
    <p:sldId id="568" r:id="rId115"/>
    <p:sldId id="569" r:id="rId116"/>
    <p:sldId id="570" r:id="rId117"/>
    <p:sldId id="571" r:id="rId118"/>
    <p:sldId id="475" r:id="rId119"/>
    <p:sldId id="476" r:id="rId120"/>
    <p:sldId id="477" r:id="rId121"/>
    <p:sldId id="396" r:id="rId122"/>
    <p:sldId id="321" r:id="rId123"/>
    <p:sldId id="524" r:id="rId124"/>
    <p:sldId id="525" r:id="rId125"/>
    <p:sldId id="526" r:id="rId126"/>
    <p:sldId id="453" r:id="rId127"/>
    <p:sldId id="510" r:id="rId128"/>
    <p:sldId id="490" r:id="rId129"/>
    <p:sldId id="491" r:id="rId130"/>
    <p:sldId id="527" r:id="rId131"/>
    <p:sldId id="528" r:id="rId132"/>
    <p:sldId id="492" r:id="rId133"/>
    <p:sldId id="493" r:id="rId134"/>
    <p:sldId id="494" r:id="rId135"/>
    <p:sldId id="495" r:id="rId136"/>
    <p:sldId id="496" r:id="rId137"/>
    <p:sldId id="454" r:id="rId138"/>
    <p:sldId id="518" r:id="rId139"/>
    <p:sldId id="519" r:id="rId140"/>
    <p:sldId id="520" r:id="rId141"/>
    <p:sldId id="521" r:id="rId142"/>
    <p:sldId id="522" r:id="rId143"/>
    <p:sldId id="523" r:id="rId144"/>
    <p:sldId id="512" r:id="rId145"/>
    <p:sldId id="513" r:id="rId146"/>
    <p:sldId id="514" r:id="rId147"/>
    <p:sldId id="515" r:id="rId148"/>
    <p:sldId id="516" r:id="rId149"/>
    <p:sldId id="498" r:id="rId150"/>
    <p:sldId id="499" r:id="rId151"/>
    <p:sldId id="500" r:id="rId152"/>
    <p:sldId id="501" r:id="rId153"/>
    <p:sldId id="502" r:id="rId154"/>
    <p:sldId id="529" r:id="rId155"/>
    <p:sldId id="530" r:id="rId156"/>
    <p:sldId id="531" r:id="rId157"/>
    <p:sldId id="532" r:id="rId158"/>
    <p:sldId id="533" r:id="rId159"/>
    <p:sldId id="503" r:id="rId160"/>
    <p:sldId id="509" r:id="rId161"/>
    <p:sldId id="536" r:id="rId162"/>
    <p:sldId id="537" r:id="rId163"/>
    <p:sldId id="315" r:id="rId164"/>
    <p:sldId id="317" r:id="rId165"/>
    <p:sldId id="318" r:id="rId166"/>
    <p:sldId id="497" r:id="rId167"/>
    <p:sldId id="319" r:id="rId168"/>
    <p:sldId id="320" r:id="rId169"/>
    <p:sldId id="452" r:id="rId170"/>
    <p:sldId id="436" r:id="rId171"/>
    <p:sldId id="538" r:id="rId172"/>
    <p:sldId id="444" r:id="rId173"/>
    <p:sldId id="461" r:id="rId174"/>
    <p:sldId id="462" r:id="rId175"/>
    <p:sldId id="463" r:id="rId176"/>
    <p:sldId id="464" r:id="rId177"/>
    <p:sldId id="465" r:id="rId178"/>
    <p:sldId id="466" r:id="rId179"/>
    <p:sldId id="541" r:id="rId180"/>
    <p:sldId id="535" r:id="rId181"/>
    <p:sldId id="468" r:id="rId182"/>
    <p:sldId id="390" r:id="rId1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465" autoAdjust="0"/>
    <p:restoredTop sz="94660"/>
  </p:normalViewPr>
  <p:slideViewPr>
    <p:cSldViewPr>
      <p:cViewPr>
        <p:scale>
          <a:sx n="80" d="100"/>
          <a:sy n="80" d="100"/>
        </p:scale>
        <p:origin x="-1349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AD290-93E5-4890-B31F-A3AF603E123D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B122A-9151-4EE6-8464-BA600AA38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70C95-E189-AC4E-AAF6-03DFFB4CD06D}" type="slidenum">
              <a:rPr lang="en-US" altLang="x-none"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1768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70C95-E189-AC4E-AAF6-03DFFB4CD06D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5312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B122A-9151-4EE6-8464-BA600AA38F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3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3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7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98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39501" y="807370"/>
            <a:ext cx="3309938" cy="25574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039501" y="3509782"/>
            <a:ext cx="3309938" cy="25574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3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98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39501" y="807370"/>
            <a:ext cx="3309938" cy="2557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039501" y="3509782"/>
            <a:ext cx="3309938" cy="2557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3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6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6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9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0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8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F5C6-9084-4186-8409-75A152FEFE4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D4CD-E43E-4BE0-B064-456AEC2B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8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690" r:id="rId14"/>
    <p:sldLayoutId id="2147483691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5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0585" y="1934796"/>
            <a:ext cx="4037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kern="100" spc="750" dirty="0" err="1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이젠아카데미</a:t>
            </a:r>
            <a:endParaRPr lang="id-ID" sz="1100" kern="100" spc="75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1809" y="2239282"/>
            <a:ext cx="416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100" spc="2250" dirty="0" err="1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이젠매칭</a:t>
            </a:r>
            <a:r>
              <a:rPr lang="ko-KR" altLang="en-US" sz="3600" kern="100" spc="225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해</a:t>
            </a:r>
            <a:endParaRPr lang="id-ID" sz="3600" kern="100" spc="225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grpSp>
        <p:nvGrpSpPr>
          <p:cNvPr id="4" name="Group 27"/>
          <p:cNvGrpSpPr/>
          <p:nvPr/>
        </p:nvGrpSpPr>
        <p:grpSpPr>
          <a:xfrm rot="10800000">
            <a:off x="2395253" y="1976965"/>
            <a:ext cx="4325112" cy="1053707"/>
            <a:chOff x="3298957" y="2749007"/>
            <a:chExt cx="5597214" cy="1297439"/>
          </a:xfrm>
        </p:grpSpPr>
        <p:grpSp>
          <p:nvGrpSpPr>
            <p:cNvPr id="5" name="Group 28"/>
            <p:cNvGrpSpPr/>
            <p:nvPr/>
          </p:nvGrpSpPr>
          <p:grpSpPr>
            <a:xfrm>
              <a:off x="8613317" y="2749007"/>
              <a:ext cx="281025" cy="1297439"/>
              <a:chOff x="8399248" y="2560320"/>
              <a:chExt cx="281025" cy="1297439"/>
            </a:xfrm>
          </p:grpSpPr>
          <p:cxnSp>
            <p:nvCxnSpPr>
              <p:cNvPr id="10" name="Straight Connector 33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4"/>
              <p:cNvCxnSpPr>
                <a:cxnSpLocks/>
              </p:cNvCxnSpPr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29"/>
            <p:cNvGrpSpPr/>
            <p:nvPr/>
          </p:nvGrpSpPr>
          <p:grpSpPr>
            <a:xfrm flipH="1">
              <a:off x="3302653" y="2749007"/>
              <a:ext cx="281025" cy="1294977"/>
              <a:chOff x="8399248" y="2560320"/>
              <a:chExt cx="281025" cy="1294977"/>
            </a:xfrm>
          </p:grpSpPr>
          <p:cxnSp>
            <p:nvCxnSpPr>
              <p:cNvPr id="8" name="Straight Connector 31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2"/>
              <p:cNvCxnSpPr/>
              <p:nvPr/>
            </p:nvCxnSpPr>
            <p:spPr>
              <a:xfrm flipV="1">
                <a:off x="8310529" y="3840781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30"/>
            <p:cNvCxnSpPr>
              <a:cxnSpLocks/>
            </p:cNvCxnSpPr>
            <p:nvPr/>
          </p:nvCxnSpPr>
          <p:spPr>
            <a:xfrm>
              <a:off x="3298957" y="2755446"/>
              <a:ext cx="55972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356221-6A70-FA48-AD70-AAAFCF71E614}"/>
              </a:ext>
            </a:extLst>
          </p:cNvPr>
          <p:cNvSpPr txBox="1"/>
          <p:nvPr/>
        </p:nvSpPr>
        <p:spPr>
          <a:xfrm>
            <a:off x="2564347" y="3333610"/>
            <a:ext cx="4037639" cy="264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kern="100" spc="750" dirty="0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윤상연</a:t>
            </a:r>
            <a:endParaRPr lang="en-US" altLang="ko-KR" sz="1400" kern="100" spc="750" dirty="0" smtClean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정석주</a:t>
            </a:r>
            <a:endParaRPr lang="en-US" altLang="ko-KR" sz="1400" kern="100" spc="750" dirty="0" smtClean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방민혁</a:t>
            </a:r>
            <a:endParaRPr lang="en-US" altLang="ko-KR" sz="1400" kern="100" spc="750" dirty="0" smtClean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이재욱</a:t>
            </a:r>
            <a:endParaRPr lang="en-US" altLang="ko-KR" sz="1400" kern="100" spc="750" dirty="0" smtClean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양진석</a:t>
            </a:r>
            <a:endParaRPr lang="en-US" altLang="ko-KR" sz="1400" kern="100" spc="75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한승원</a:t>
            </a:r>
            <a:endParaRPr lang="en-US" altLang="ko-KR" sz="1400" kern="100" spc="75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kern="100" spc="75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박기태</a:t>
            </a:r>
            <a:endParaRPr lang="en-US" altLang="ko-KR" sz="1400" kern="100" spc="75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kern="100" spc="750" dirty="0" smtClean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8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Date Base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562100"/>
            <a:ext cx="68865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3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42975"/>
            <a:ext cx="83820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7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수정 폼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42975"/>
            <a:ext cx="83629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7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957263"/>
            <a:ext cx="78867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7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981075"/>
            <a:ext cx="75819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7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내 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066800"/>
            <a:ext cx="74485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좋아요 싫어요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05011"/>
            <a:ext cx="81534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댓글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쓰기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85838"/>
            <a:ext cx="64770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댓글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976313"/>
            <a:ext cx="597217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댓글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995363"/>
            <a:ext cx="66389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55775"/>
            <a:ext cx="805815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회원가입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81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643063"/>
            <a:ext cx="35718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NOTICE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13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24025"/>
            <a:ext cx="7670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3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41698"/>
            <a:ext cx="7795129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아이디 찾기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9" y="1192560"/>
            <a:ext cx="866339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비밀번</a:t>
              </a:r>
              <a:r>
                <a:rPr lang="ko-KR" altLang="en-US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찾기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7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4" y="1340768"/>
            <a:ext cx="878545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95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신청 내역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00113"/>
            <a:ext cx="80010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0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찜 목록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04888"/>
            <a:ext cx="79819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폰 번호 수정 폼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947738"/>
            <a:ext cx="66960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6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폰 번호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928688"/>
            <a:ext cx="81343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6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90575"/>
            <a:ext cx="86677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회원탈퇴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73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947738"/>
            <a:ext cx="81057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전체 공지사항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15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633538"/>
            <a:ext cx="39719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USERS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24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04875"/>
            <a:ext cx="76581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글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10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 페이지 핵심 기능 설명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47750"/>
            <a:ext cx="86106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5" y="926523"/>
            <a:ext cx="7968171" cy="500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벤치마킹 사이트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59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SY\Desktop\ppt 캡처\메인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" y="1286842"/>
            <a:ext cx="9069337" cy="42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097897" y="817662"/>
            <a:ext cx="4554223" cy="1132916"/>
            <a:chOff x="1097897" y="817662"/>
            <a:chExt cx="4554223" cy="1132916"/>
          </a:xfrm>
        </p:grpSpPr>
        <p:grpSp>
          <p:nvGrpSpPr>
            <p:cNvPr id="12" name="그룹 11"/>
            <p:cNvGrpSpPr/>
            <p:nvPr/>
          </p:nvGrpSpPr>
          <p:grpSpPr>
            <a:xfrm>
              <a:off x="1097897" y="817662"/>
              <a:ext cx="3632977" cy="1132916"/>
              <a:chOff x="1097897" y="817662"/>
              <a:chExt cx="3632977" cy="1132916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097897" y="817662"/>
                <a:ext cx="3632977" cy="1132916"/>
                <a:chOff x="1097897" y="817662"/>
                <a:chExt cx="3632977" cy="1132916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1097897" y="1595055"/>
                  <a:ext cx="611503" cy="35552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2282602" y="817662"/>
                  <a:ext cx="2448272" cy="43204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rgbClr val="FF0000"/>
                      </a:solidFill>
                    </a:rPr>
                    <a:t>메인 홈페이지로 이동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11" name="직선 연결선 10"/>
              <p:cNvCxnSpPr/>
              <p:nvPr/>
            </p:nvCxnSpPr>
            <p:spPr>
              <a:xfrm flipV="1">
                <a:off x="1706538" y="961678"/>
                <a:ext cx="576064" cy="6480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/>
            <p:cNvSpPr/>
            <p:nvPr/>
          </p:nvSpPr>
          <p:spPr>
            <a:xfrm>
              <a:off x="5436096" y="1609750"/>
              <a:ext cx="216024" cy="340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 flipV="1">
              <a:off x="4730874" y="1249710"/>
              <a:ext cx="705222" cy="3600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083485" y="1609750"/>
            <a:ext cx="1709122" cy="1423206"/>
            <a:chOff x="5083485" y="1609750"/>
            <a:chExt cx="1709122" cy="1423206"/>
          </a:xfrm>
        </p:grpSpPr>
        <p:sp>
          <p:nvSpPr>
            <p:cNvPr id="4" name="직사각형 3"/>
            <p:cNvSpPr/>
            <p:nvPr/>
          </p:nvSpPr>
          <p:spPr>
            <a:xfrm>
              <a:off x="5724128" y="1609750"/>
              <a:ext cx="432048" cy="340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 flipV="1">
              <a:off x="6156176" y="1950578"/>
              <a:ext cx="216024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5083485" y="2528900"/>
              <a:ext cx="170912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공지사항으로 이동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62027" y="1609750"/>
            <a:ext cx="1709122" cy="1423206"/>
            <a:chOff x="5083485" y="1609750"/>
            <a:chExt cx="1709122" cy="1423206"/>
          </a:xfrm>
        </p:grpSpPr>
        <p:sp>
          <p:nvSpPr>
            <p:cNvPr id="18" name="직사각형 17"/>
            <p:cNvSpPr/>
            <p:nvPr/>
          </p:nvSpPr>
          <p:spPr>
            <a:xfrm>
              <a:off x="5724128" y="1609750"/>
              <a:ext cx="432048" cy="340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 flipV="1">
              <a:off x="6156176" y="1950578"/>
              <a:ext cx="216024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5083485" y="2528900"/>
              <a:ext cx="170912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FF0000"/>
                  </a:solidFill>
                </a:rPr>
                <a:t>튜터등록으로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이동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40569" y="1607883"/>
            <a:ext cx="1709122" cy="1423206"/>
            <a:chOff x="5083485" y="1609750"/>
            <a:chExt cx="1709122" cy="1423206"/>
          </a:xfrm>
        </p:grpSpPr>
        <p:sp>
          <p:nvSpPr>
            <p:cNvPr id="22" name="직사각형 21"/>
            <p:cNvSpPr/>
            <p:nvPr/>
          </p:nvSpPr>
          <p:spPr>
            <a:xfrm>
              <a:off x="5724128" y="1609750"/>
              <a:ext cx="432048" cy="340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 flipH="1" flipV="1">
              <a:off x="6156176" y="1950578"/>
              <a:ext cx="216024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083485" y="2528900"/>
              <a:ext cx="170912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로그</a:t>
              </a:r>
              <a:r>
                <a:rPr lang="ko-KR" altLang="en-US" dirty="0">
                  <a:solidFill>
                    <a:srgbClr val="FF0000"/>
                  </a:solidFill>
                </a:rPr>
                <a:t>인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83349" y="1607883"/>
            <a:ext cx="1709122" cy="1423206"/>
            <a:chOff x="5083485" y="1609750"/>
            <a:chExt cx="1709122" cy="1423206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1609750"/>
              <a:ext cx="696994" cy="340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H="1" flipV="1">
              <a:off x="6156176" y="1950578"/>
              <a:ext cx="216024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083485" y="2528900"/>
              <a:ext cx="170912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회원가입기</a:t>
              </a:r>
              <a:r>
                <a:rPr lang="ko-KR" altLang="en-US" dirty="0">
                  <a:solidFill>
                    <a:srgbClr val="FF0000"/>
                  </a:solidFill>
                </a:rPr>
                <a:t>능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23528" y="209685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메인 페이지 상단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상단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073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YSY\Desktop\ppt 캡처\메인하단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713"/>
            <a:ext cx="7620000" cy="561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SY\Desktop\ppt 캡처\메인하단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92200"/>
            <a:ext cx="86106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YSY\Desktop\ppt 캡처\메인하단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81088"/>
            <a:ext cx="8596313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하단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25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8" y="2250108"/>
            <a:ext cx="8527044" cy="460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Gi7A-00\Desktop\ppt 캡처\회원로그인 상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" y="696394"/>
            <a:ext cx="8840933" cy="5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i7A-00\Desktop\ppt 캡처\관리자 로그인 상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477088"/>
            <a:ext cx="8858251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982810" y="1610649"/>
            <a:ext cx="2985268" cy="737332"/>
            <a:chOff x="4332467" y="1836147"/>
            <a:chExt cx="2985268" cy="737332"/>
          </a:xfrm>
        </p:grpSpPr>
        <p:sp>
          <p:nvSpPr>
            <p:cNvPr id="11" name="직사각형 10"/>
            <p:cNvSpPr/>
            <p:nvPr/>
          </p:nvSpPr>
          <p:spPr>
            <a:xfrm>
              <a:off x="6621917" y="1836147"/>
              <a:ext cx="69581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2467" y="2285447"/>
              <a:ext cx="22322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관리</a:t>
              </a:r>
              <a:r>
                <a:rPr lang="ko-KR" altLang="en-US" dirty="0">
                  <a:solidFill>
                    <a:srgbClr val="FF0000"/>
                  </a:solidFill>
                </a:rPr>
                <a:t>자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로그인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 flipH="1">
            <a:off x="8200624" y="1826673"/>
            <a:ext cx="143271" cy="233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97262" y="863105"/>
            <a:ext cx="101874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236296" y="1061170"/>
            <a:ext cx="664974" cy="396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04048" y="1268760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회</a:t>
            </a:r>
            <a:r>
              <a:rPr lang="ko-KR" altLang="en-US" dirty="0">
                <a:solidFill>
                  <a:srgbClr val="FF0000"/>
                </a:solidFill>
              </a:rPr>
              <a:t>원</a:t>
            </a:r>
            <a:r>
              <a:rPr lang="ko-KR" altLang="en-US" dirty="0" smtClean="0">
                <a:solidFill>
                  <a:srgbClr val="FF0000"/>
                </a:solidFill>
              </a:rPr>
              <a:t> 로그인 완료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1907704" y="2435668"/>
            <a:ext cx="5227781" cy="29561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59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관리자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9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13" y="717130"/>
            <a:ext cx="5274174" cy="542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60" y="2787440"/>
            <a:ext cx="4431880" cy="1283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65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7A-00\Desktop\ppt 캡처\관리자_회원전체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7" y="3140968"/>
            <a:ext cx="5926105" cy="30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i7A-00\Desktop\ppt 캡처\회원 차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7" y="3338423"/>
            <a:ext cx="2934072" cy="87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i7A-00\Desktop\ppt 캡처\회원 정지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7" y="1556792"/>
            <a:ext cx="7149118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Gi7A-00\Desktop\ppt 캡처\회원 차단 허용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80" y="534680"/>
            <a:ext cx="2921061" cy="8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97636" y="3161220"/>
            <a:ext cx="47062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86100" y="2680928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회원 정지리스트로 이동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38743" y="2340254"/>
            <a:ext cx="32144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27470" y="3763150"/>
            <a:ext cx="321441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032947" y="2556278"/>
            <a:ext cx="0" cy="58469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748911" y="3941682"/>
            <a:ext cx="425521" cy="633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660232" y="1406445"/>
            <a:ext cx="0" cy="9338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32947" y="2729531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회원 정지리스트로 이동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058708" y="3852416"/>
            <a:ext cx="488904" cy="28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8547612" y="2873547"/>
            <a:ext cx="0" cy="978869"/>
          </a:xfrm>
          <a:prstGeom prst="line">
            <a:avLst/>
          </a:prstGeom>
          <a:ln w="508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직선 화살표 연결선 4095"/>
          <p:cNvCxnSpPr/>
          <p:nvPr/>
        </p:nvCxnSpPr>
        <p:spPr>
          <a:xfrm flipH="1">
            <a:off x="8058708" y="2873547"/>
            <a:ext cx="48890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전체 회원리스트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정지리스</a:t>
              </a:r>
              <a:r>
                <a:rPr lang="ko-KR" altLang="en-US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24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Gi7A-00\Desktop\ppt 캡처\관리자_회원전체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2" y="620688"/>
            <a:ext cx="5387368" cy="27850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04350" y="1772816"/>
            <a:ext cx="265654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C:\Users\Gi7A-00\Desktop\ppt 캡처\회원 탈퇴(삭제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44" y="1844824"/>
            <a:ext cx="3213167" cy="93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6" idx="3"/>
          </p:cNvCxnSpPr>
          <p:nvPr/>
        </p:nvCxnSpPr>
        <p:spPr>
          <a:xfrm>
            <a:off x="5470004" y="1862082"/>
            <a:ext cx="464037" cy="27077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1" y="3561371"/>
            <a:ext cx="5403497" cy="25485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5724128" y="2775139"/>
            <a:ext cx="1368152" cy="173398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23528" y="1772816"/>
            <a:ext cx="4544160" cy="1785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관리자페이지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탈퇴시키기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37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671638"/>
            <a:ext cx="37338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INQUIRY </a:t>
              </a:r>
              <a:r>
                <a:rPr lang="ko-KR" altLang="en-US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52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YSY\Desktop\ppt 캡처\공지사항 리스트(회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551227"/>
            <a:ext cx="8588375" cy="198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SY\Desktop\ppt 캡처\공지사항 리스트(관리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3429000"/>
            <a:ext cx="8566150" cy="2035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31840" y="2708920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회원 공지사항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1840" y="5589240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관리자 공지사항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62075" y="2532427"/>
            <a:ext cx="0" cy="35651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7" idx="1"/>
          </p:cNvCxnSpPr>
          <p:nvPr/>
        </p:nvCxnSpPr>
        <p:spPr>
          <a:xfrm>
            <a:off x="962075" y="2888940"/>
            <a:ext cx="2169765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62075" y="5467801"/>
            <a:ext cx="0" cy="35651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62075" y="5824314"/>
            <a:ext cx="2169765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리스트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20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741819"/>
            <a:ext cx="8100902" cy="537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8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4250"/>
            <a:ext cx="48641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YSY\Desktop\ppt 캡처\관리자_공지사항 작성 성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26" y="5081265"/>
            <a:ext cx="4322201" cy="12210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5138" y="5609327"/>
            <a:ext cx="538619" cy="27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7" idx="2"/>
          </p:cNvCxnSpPr>
          <p:nvPr/>
        </p:nvCxnSpPr>
        <p:spPr>
          <a:xfrm flipH="1">
            <a:off x="534447" y="5883275"/>
            <a:ext cx="1" cy="4260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34448" y="6309320"/>
            <a:ext cx="4037552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공지사항 작성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909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SY\Desktop\ppt 캡처\관리자_문의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62434"/>
            <a:ext cx="8928100" cy="2622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YSY\Desktop\ppt 캡처\관리자_문의 답변 완료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077072"/>
            <a:ext cx="8542337" cy="27130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67162" y="3659882"/>
            <a:ext cx="0" cy="39814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48112" y="3658252"/>
            <a:ext cx="139416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864271" y="3409950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답변 완료된 문의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문의 리스트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완료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48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SY\Desktop\ppt 캡처\관리자_문의 답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75409"/>
            <a:ext cx="6575136" cy="55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SY\Desktop\ppt 캡처\관리자_문의 답변 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7586"/>
            <a:ext cx="4259263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6486" y="5848697"/>
            <a:ext cx="538619" cy="27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915105" y="4581128"/>
            <a:ext cx="3656895" cy="154151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문의답변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6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2" y="1608011"/>
            <a:ext cx="7806436" cy="36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튜터심사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1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SY\Desktop\ppt 캡처\관리자_튜터심사 상세보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554"/>
            <a:ext cx="2840444" cy="535289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YSY\Desktop\ppt 캡처\관리자_튜터 승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55774"/>
            <a:ext cx="4237037" cy="1241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4626" y="5684639"/>
            <a:ext cx="1257460" cy="371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1115616" y="5445224"/>
            <a:ext cx="0" cy="23941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96566" y="5464274"/>
            <a:ext cx="34563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533900" y="1214586"/>
            <a:ext cx="0" cy="426873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528567" y="1240184"/>
            <a:ext cx="334963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763688" y="6056593"/>
            <a:ext cx="0" cy="39674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741786" y="6434286"/>
            <a:ext cx="40804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54506"/>
            <a:ext cx="3258490" cy="4403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70655" y="2780928"/>
            <a:ext cx="4021825" cy="4061341"/>
            <a:chOff x="4870655" y="2780928"/>
            <a:chExt cx="4021825" cy="4061341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655" y="2780928"/>
              <a:ext cx="4021825" cy="11879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7513777" y="6534869"/>
              <a:ext cx="586615" cy="307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/>
            <p:cNvCxnSpPr>
              <a:stCxn id="16" idx="0"/>
            </p:cNvCxnSpPr>
            <p:nvPr/>
          </p:nvCxnSpPr>
          <p:spPr>
            <a:xfrm flipH="1" flipV="1">
              <a:off x="7807084" y="3968869"/>
              <a:ext cx="1" cy="25660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SY\Desktop\ppt 캡처\회원가입_유효성검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593725"/>
            <a:ext cx="4381500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회원가입 유효성 검사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27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SY\Desktop\ppt 캡처\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81050"/>
            <a:ext cx="42830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SY\Desktop\ppt 캡처\아이디중복 체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8205"/>
            <a:ext cx="4267200" cy="12493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SY\Desktop\ppt 캡처\아이디중복 사용가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57191"/>
            <a:ext cx="4259263" cy="1235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44838" y="2070373"/>
            <a:ext cx="907875" cy="48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437509" y="2313031"/>
            <a:ext cx="88026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325988" y="1807568"/>
            <a:ext cx="0" cy="50546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325988" y="2313031"/>
            <a:ext cx="0" cy="18441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52120" y="2636912"/>
            <a:ext cx="2369698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중복확인 시 메시지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회원가입 페이지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아이디 중복체크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64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300163"/>
            <a:ext cx="37433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TUTOR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31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03" y="693353"/>
            <a:ext cx="4443395" cy="547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2800350"/>
            <a:ext cx="43529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회원가입 성공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54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i7A-00\Desktop\ppt 캡처\로그인_이메일 체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11" y="980728"/>
            <a:ext cx="4305300" cy="1266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i7A-00\Desktop\ppt 캡처\로그인_비밀번호 체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11" y="3582841"/>
            <a:ext cx="4305300" cy="1285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98110"/>
            <a:ext cx="4379640" cy="3370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91552" y="2267724"/>
            <a:ext cx="3792416" cy="44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60032" y="2348880"/>
            <a:ext cx="3816424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이메일을</a:t>
            </a:r>
            <a:r>
              <a:rPr lang="ko-KR" altLang="en-US" dirty="0" smtClean="0">
                <a:solidFill>
                  <a:srgbClr val="FF0000"/>
                </a:solidFill>
              </a:rPr>
              <a:t> 입력하지 </a:t>
            </a:r>
            <a:r>
              <a:rPr lang="ko-KR" altLang="en-US" dirty="0" err="1" smtClean="0">
                <a:solidFill>
                  <a:srgbClr val="FF0000"/>
                </a:solidFill>
              </a:rPr>
              <a:t>않았을때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25978" y="5085184"/>
            <a:ext cx="3922486" cy="288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비밀번호를 입력하지 </a:t>
            </a:r>
            <a:r>
              <a:rPr lang="ko-KR" altLang="en-US" dirty="0" err="1" smtClean="0">
                <a:solidFill>
                  <a:srgbClr val="FF0000"/>
                </a:solidFill>
              </a:rPr>
              <a:t>않았을때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5929" y="2851445"/>
            <a:ext cx="3792416" cy="44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9" idx="3"/>
            <a:endCxn id="12" idx="1"/>
          </p:cNvCxnSpPr>
          <p:nvPr/>
        </p:nvCxnSpPr>
        <p:spPr>
          <a:xfrm>
            <a:off x="4283968" y="2488322"/>
            <a:ext cx="576064" cy="45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13" idx="1"/>
          </p:cNvCxnSpPr>
          <p:nvPr/>
        </p:nvCxnSpPr>
        <p:spPr>
          <a:xfrm>
            <a:off x="4211960" y="3292641"/>
            <a:ext cx="614018" cy="19365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67544" y="3397745"/>
            <a:ext cx="1056112" cy="27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>
            <a:off x="1523656" y="3419532"/>
            <a:ext cx="312040" cy="20829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835696" y="3429000"/>
            <a:ext cx="1567114" cy="441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체크하면 다음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로그인까지</a:t>
            </a:r>
            <a:r>
              <a:rPr lang="ko-KR" altLang="en-US" sz="1200" dirty="0" smtClean="0">
                <a:solidFill>
                  <a:srgbClr val="FF0000"/>
                </a:solidFill>
              </a:rPr>
              <a:t> 유지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3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SY\Desktop\ppt 캡처\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76"/>
            <a:ext cx="3978888" cy="2451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SY\Desktop\ppt 캡처\아이디찾기 성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7" y="1287463"/>
            <a:ext cx="4221163" cy="21415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906880" y="2203488"/>
            <a:ext cx="102516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YSY\Desktop\ppt 캡처\비밀번호 찾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6402"/>
            <a:ext cx="3921638" cy="30115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SY\Desktop\ppt 캡처\새 비밀번호 설정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70" y="4130386"/>
            <a:ext cx="4338730" cy="27276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3851920" y="5661248"/>
            <a:ext cx="102516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아이디 찾기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비밀번호 찾기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592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1" y="861580"/>
            <a:ext cx="6113318" cy="51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805113"/>
            <a:ext cx="4314825" cy="1247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 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38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" y="1247654"/>
            <a:ext cx="7755896" cy="436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915302" y="932180"/>
            <a:ext cx="2232248" cy="936104"/>
            <a:chOff x="5279642" y="1124744"/>
            <a:chExt cx="2232248" cy="936104"/>
          </a:xfrm>
        </p:grpSpPr>
        <p:sp>
          <p:nvSpPr>
            <p:cNvPr id="6" name="직사각형 5"/>
            <p:cNvSpPr/>
            <p:nvPr/>
          </p:nvSpPr>
          <p:spPr>
            <a:xfrm>
              <a:off x="6635356" y="1844824"/>
              <a:ext cx="43204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 flipH="1" flipV="1">
              <a:off x="6156176" y="1412776"/>
              <a:ext cx="479180" cy="4320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5279642" y="1124744"/>
              <a:ext cx="22322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내 프로필 클릭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진입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96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11350"/>
            <a:ext cx="85344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진입 비밀번호 체크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13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SY\Desktop\ppt 캡처\마이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508000"/>
            <a:ext cx="5476875" cy="58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 / (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17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SY\Desktop\ppt 캡처\찜 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548680"/>
            <a:ext cx="6111875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708920"/>
            <a:ext cx="67913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찜 목록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1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62186"/>
            <a:ext cx="2162175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xmlns="" id="{A06B3236-6B3B-4CBD-86CA-47FB02E2CC18}"/>
              </a:ext>
            </a:extLst>
          </p:cNvPr>
          <p:cNvSpPr/>
          <p:nvPr/>
        </p:nvSpPr>
        <p:spPr>
          <a:xfrm>
            <a:off x="425820" y="2352314"/>
            <a:ext cx="798081" cy="268745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5">
            <a:extLst>
              <a:ext uri="{FF2B5EF4-FFF2-40B4-BE49-F238E27FC236}">
                <a16:creationId xmlns:a16="http://schemas.microsoft.com/office/drawing/2014/main" xmlns="" id="{E2DCF082-DE57-43A9-84E0-FF3101F001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6145" y="3209062"/>
            <a:ext cx="1137436" cy="4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7780"/>
            <a:ext cx="4916359" cy="2819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40" y="2132856"/>
            <a:ext cx="4840432" cy="14200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94955"/>
            <a:ext cx="4901045" cy="14460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107504" y="5968330"/>
            <a:ext cx="4752528" cy="57606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059832" y="1317989"/>
            <a:ext cx="0" cy="465034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033954" y="1326615"/>
            <a:ext cx="864096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2052" idx="1"/>
          </p:cNvCxnSpPr>
          <p:nvPr/>
        </p:nvCxnSpPr>
        <p:spPr>
          <a:xfrm>
            <a:off x="3059832" y="2842901"/>
            <a:ext cx="920208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179" y="4365104"/>
            <a:ext cx="6553200" cy="927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회원탈퇴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탈퇴 한 사람의 리뷰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96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SY\Desktop\ppt 캡처\튜터_강의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156345"/>
            <a:ext cx="8813800" cy="1543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SY\Desktop\ppt 캡처\튜터_강의 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71477"/>
            <a:ext cx="3040063" cy="3825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31840" y="692696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</a:rPr>
              <a:t>마이페이지</a:t>
            </a:r>
            <a:r>
              <a:rPr lang="ko-KR" altLang="en-US" sz="1400" dirty="0" smtClean="0">
                <a:solidFill>
                  <a:srgbClr val="FF0000"/>
                </a:solidFill>
              </a:rPr>
              <a:t> 내 강의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42395" y="3419475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회원이 보는 강의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강의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1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585788"/>
            <a:ext cx="3886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LECTURE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6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SY\Desktop\ppt 캡처\튜터_강의 상세보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969"/>
            <a:ext cx="8253413" cy="532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SY\Desktop\ppt 캡처\튜터_강의 상세보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98" y="1004454"/>
            <a:ext cx="7745557" cy="48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강의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1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SY\Desktop\ppt 캡처\튜터_강의 상세보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4" y="765969"/>
            <a:ext cx="8253413" cy="532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65" y="4059881"/>
            <a:ext cx="4665890" cy="2239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6841649" y="2443859"/>
            <a:ext cx="1" cy="16079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12219" y="2204864"/>
            <a:ext cx="858862" cy="23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신청하기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6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97048"/>
            <a:ext cx="5132479" cy="246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YSY\Desktop\ppt 캡처\튜터_결제방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88473"/>
            <a:ext cx="2531310" cy="32794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SY\Desktop\ppt 캡처\튜터_결제방식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91732"/>
            <a:ext cx="2522439" cy="32745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34101" y="1268760"/>
            <a:ext cx="147805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QR</a:t>
            </a:r>
            <a:r>
              <a:rPr lang="ko-KR" altLang="en-US" sz="1400" dirty="0" smtClean="0">
                <a:solidFill>
                  <a:srgbClr val="FF0000"/>
                </a:solidFill>
              </a:rPr>
              <a:t>코드로 결제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2280" y="1268760"/>
            <a:ext cx="147805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메시지</a:t>
            </a:r>
            <a:r>
              <a:rPr lang="ko-KR" altLang="en-US" sz="1400" dirty="0">
                <a:solidFill>
                  <a:srgbClr val="FF0000"/>
                </a:solidFill>
              </a:rPr>
              <a:t>로</a:t>
            </a:r>
            <a:r>
              <a:rPr lang="ko-KR" altLang="en-US" sz="1400" dirty="0" smtClean="0">
                <a:solidFill>
                  <a:srgbClr val="FF0000"/>
                </a:solidFill>
              </a:rPr>
              <a:t> 결제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3961631"/>
            <a:ext cx="858862" cy="23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 flipV="1">
            <a:off x="1110382" y="4077108"/>
            <a:ext cx="2669530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결제하기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87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YSY\Desktop\ppt 캡처\결제_결제하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4" y="1398337"/>
            <a:ext cx="2284497" cy="40613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2636" y="4581128"/>
            <a:ext cx="1397038" cy="2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YSY\Desktop\ppt 캡처\결제_결제화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52" y="1398337"/>
            <a:ext cx="2284496" cy="40613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1939648" y="4708153"/>
            <a:ext cx="1471171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YSY\Desktop\ppt 캡처\결제_결제완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398336"/>
            <a:ext cx="2284497" cy="40613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81811" y="4907663"/>
            <a:ext cx="2183773" cy="299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680573" y="5041224"/>
            <a:ext cx="1051667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 descr="C:\Users\YSY\Desktop\ppt 캡처\결제_결제완료 메시지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82" y="567532"/>
            <a:ext cx="3322637" cy="5722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6242050" y="4886410"/>
            <a:ext cx="2722438" cy="918854"/>
            <a:chOff x="6242050" y="4886410"/>
            <a:chExt cx="2722438" cy="918854"/>
          </a:xfrm>
        </p:grpSpPr>
        <p:sp>
          <p:nvSpPr>
            <p:cNvPr id="13" name="직사각형 12"/>
            <p:cNvSpPr/>
            <p:nvPr/>
          </p:nvSpPr>
          <p:spPr>
            <a:xfrm>
              <a:off x="6778821" y="4886410"/>
              <a:ext cx="2185667" cy="363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연결선 6"/>
            <p:cNvCxnSpPr>
              <a:stCxn id="13" idx="2"/>
            </p:cNvCxnSpPr>
            <p:nvPr/>
          </p:nvCxnSpPr>
          <p:spPr>
            <a:xfrm>
              <a:off x="7871655" y="5250050"/>
              <a:ext cx="2833" cy="55521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>
              <a:off x="6242050" y="5786214"/>
              <a:ext cx="1641963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3832971" y="5445224"/>
            <a:ext cx="147805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결제 완료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결제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카카오페이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250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78287"/>
            <a:ext cx="8950840" cy="50150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1268759"/>
            <a:ext cx="1080120" cy="16561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27784" y="4509120"/>
            <a:ext cx="1440160" cy="1296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E0E558-A844-EC4D-9545-98B0DAC41360}"/>
              </a:ext>
            </a:extLst>
          </p:cNvPr>
          <p:cNvSpPr txBox="1"/>
          <p:nvPr/>
        </p:nvSpPr>
        <p:spPr>
          <a:xfrm>
            <a:off x="5311737" y="4669105"/>
            <a:ext cx="3292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450" dirty="0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결제하기 창</a:t>
            </a:r>
            <a:endParaRPr lang="en-US" altLang="ko-KR" sz="2000" b="1" spc="450" dirty="0" smtClean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b="1" spc="450" dirty="0" smtClean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b="1" spc="450" dirty="0" err="1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아임포트</a:t>
            </a:r>
            <a:r>
              <a:rPr lang="ko-KR" altLang="en-US" sz="2000" b="1" spc="450" dirty="0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서버에 </a:t>
            </a:r>
            <a:endParaRPr lang="en-US" altLang="ko-KR" sz="2000" b="1" spc="450" dirty="0" smtClean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b="1" spc="450" dirty="0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저장</a:t>
            </a:r>
            <a:endParaRPr lang="en-US" altLang="ko-KR" sz="2000" b="1" spc="450" dirty="0" smtClean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268758"/>
            <a:ext cx="1152128" cy="16561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139952" y="4941168"/>
            <a:ext cx="108012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결제하기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아임포트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서버로직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6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4532077" cy="3341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44824"/>
            <a:ext cx="3960440" cy="33411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28036" y="1340768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아임포트</a:t>
            </a:r>
            <a:r>
              <a:rPr lang="ko-KR" altLang="en-US" sz="1000" dirty="0" smtClean="0">
                <a:solidFill>
                  <a:srgbClr val="FF0000"/>
                </a:solidFill>
              </a:rPr>
              <a:t> 관리자 페이지 사이트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https</a:t>
            </a:r>
            <a:r>
              <a:rPr lang="en-US" altLang="ko-KR" sz="1000" dirty="0">
                <a:solidFill>
                  <a:srgbClr val="FF0000"/>
                </a:solidFill>
              </a:rPr>
              <a:t>://admin.iamport.kr/users/login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9992" y="1196752"/>
            <a:ext cx="45102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가맹점 식별코드 </a:t>
            </a:r>
            <a:r>
              <a:rPr lang="en-US" altLang="ko-KR" sz="1000" dirty="0" smtClean="0">
                <a:solidFill>
                  <a:srgbClr val="FF0000"/>
                </a:solidFill>
              </a:rPr>
              <a:t>- </a:t>
            </a:r>
            <a:r>
              <a:rPr lang="ko-KR" altLang="en-US" sz="1000" dirty="0" err="1">
                <a:solidFill>
                  <a:srgbClr val="FF0000"/>
                </a:solidFill>
              </a:rPr>
              <a:t>아임포트에서</a:t>
            </a:r>
            <a:r>
              <a:rPr lang="ko-KR" altLang="en-US" sz="1000" dirty="0">
                <a:solidFill>
                  <a:srgbClr val="FF0000"/>
                </a:solidFill>
              </a:rPr>
              <a:t> 제공하는 모듈을 사용할 때 가맹점을 구분하기 위해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관리자 페이지 가입과 동시에 자동 발급되는 고유한 문자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REST API </a:t>
            </a:r>
            <a:r>
              <a:rPr lang="ko-KR" altLang="en-US" sz="1000" dirty="0" smtClean="0">
                <a:solidFill>
                  <a:srgbClr val="FF0000"/>
                </a:solidFill>
              </a:rPr>
              <a:t>키 </a:t>
            </a:r>
            <a:r>
              <a:rPr lang="en-US" altLang="ko-KR" sz="1000" dirty="0" smtClean="0">
                <a:solidFill>
                  <a:srgbClr val="FF0000"/>
                </a:solidFill>
              </a:rPr>
              <a:t>–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아임포트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사용에 필요한 고유의 키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2895932"/>
            <a:ext cx="297152" cy="1010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20072" y="3058909"/>
            <a:ext cx="297152" cy="1010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rot="16200000" flipV="1">
            <a:off x="4426588" y="1953871"/>
            <a:ext cx="1155054" cy="729067"/>
          </a:xfrm>
          <a:prstGeom prst="bentConnector3">
            <a:avLst>
              <a:gd name="adj1" fmla="val 23305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결제하기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아임포트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페이지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01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443"/>
            <a:ext cx="9144000" cy="43291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420" y="5733256"/>
            <a:ext cx="3020379" cy="73866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아임포트</a:t>
            </a:r>
            <a:r>
              <a:rPr lang="ko-KR" altLang="en-US" sz="1400" dirty="0" smtClean="0">
                <a:solidFill>
                  <a:srgbClr val="FF0000"/>
                </a:solidFill>
              </a:rPr>
              <a:t> 결제 승인 내역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전달 받은 </a:t>
            </a:r>
            <a:r>
              <a:rPr lang="en-US" altLang="ko-KR" sz="1400" dirty="0">
                <a:solidFill>
                  <a:srgbClr val="FF0000"/>
                </a:solidFill>
              </a:rPr>
              <a:t>REST API </a:t>
            </a:r>
            <a:r>
              <a:rPr lang="ko-KR" altLang="en-US" sz="1400" dirty="0" smtClean="0">
                <a:solidFill>
                  <a:srgbClr val="FF0000"/>
                </a:solidFill>
              </a:rPr>
              <a:t>키의 값의 의해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데이터 검색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결제 정보 조회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1960" y="378904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5" idx="1"/>
            <a:endCxn id="4" idx="0"/>
          </p:cNvCxnSpPr>
          <p:nvPr/>
        </p:nvCxnSpPr>
        <p:spPr>
          <a:xfrm rot="10800000" flipV="1">
            <a:off x="1542610" y="3897052"/>
            <a:ext cx="2669350" cy="1836204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결제하기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아임포트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결제승인내역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083"/>
            <a:ext cx="6732240" cy="44118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12160" y="1223083"/>
            <a:ext cx="648072" cy="549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49786" y="69269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총 매출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3" y="2062746"/>
            <a:ext cx="504056" cy="139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15" y="1297893"/>
            <a:ext cx="4510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가맹점 식별코드 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64088" y="2062746"/>
            <a:ext cx="1008112" cy="338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020272" y="2164214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결제 상태 표시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결제 취소도 가능하다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endCxn id="6" idx="3"/>
          </p:cNvCxnSpPr>
          <p:nvPr/>
        </p:nvCxnSpPr>
        <p:spPr>
          <a:xfrm flipH="1" flipV="1">
            <a:off x="5652120" y="877362"/>
            <a:ext cx="684076" cy="34572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1"/>
          </p:cNvCxnSpPr>
          <p:nvPr/>
        </p:nvCxnSpPr>
        <p:spPr>
          <a:xfrm flipV="1">
            <a:off x="179513" y="1497949"/>
            <a:ext cx="0" cy="6344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32" idx="1"/>
          </p:cNvCxnSpPr>
          <p:nvPr/>
        </p:nvCxnSpPr>
        <p:spPr>
          <a:xfrm>
            <a:off x="6372200" y="2425824"/>
            <a:ext cx="648072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결제하기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아임포트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결제승인내역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083"/>
            <a:ext cx="6732240" cy="44118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715" y="1297893"/>
            <a:ext cx="4510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결제 취소 영수증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35328" y="2595101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결제 취소 창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25378"/>
            <a:ext cx="2213559" cy="181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732240" y="3625378"/>
            <a:ext cx="2213559" cy="1819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73" y="1815402"/>
            <a:ext cx="2576003" cy="428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6373" y="1815402"/>
            <a:ext cx="2576003" cy="4289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187624" y="1421003"/>
            <a:ext cx="936104" cy="39439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7839019" y="2902878"/>
            <a:ext cx="144016" cy="7225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결제하기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아임포트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결제취소내역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496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SY\Desktop\ppt 캡처\결제_강의 결제 내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2903537" cy="1050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21688" y="1290478"/>
            <a:ext cx="1370698" cy="29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02741"/>
            <a:ext cx="1397038" cy="2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39552" y="1556792"/>
            <a:ext cx="2" cy="187181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5" y="3428608"/>
            <a:ext cx="4661525" cy="27366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 descr="C:\Users\YSY\Desktop\ppt 캡처\마이페이지_결제 내역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70" y="548680"/>
            <a:ext cx="5009285" cy="23826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092386" y="1439255"/>
            <a:ext cx="78128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92080" y="620688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</a:rPr>
              <a:t>마이페이지</a:t>
            </a:r>
            <a:r>
              <a:rPr lang="ko-KR" altLang="en-US" sz="1400" dirty="0" smtClean="0">
                <a:solidFill>
                  <a:srgbClr val="FF0000"/>
                </a:solidFill>
              </a:rPr>
              <a:t> 결제내역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7704" y="5157192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강의 리뷰를 작성가능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결제완료 후 페이지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38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1771650"/>
            <a:ext cx="36290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PAY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28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SY\Desktop\ppt 캡처\튜터_강의 리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3" y="1825618"/>
            <a:ext cx="5460475" cy="32051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6597" y="4781171"/>
            <a:ext cx="592480" cy="209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71100" y="5531567"/>
            <a:ext cx="522779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80625" y="4994287"/>
            <a:ext cx="2833" cy="55521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15616" y="5373216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강의 리뷰를 작성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10" y="2178685"/>
            <a:ext cx="7103745" cy="2500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작성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완료 페이지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35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0" y="2307828"/>
            <a:ext cx="6457950" cy="2273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C:\Users\YSY\Desktop\ppt 캡처\리뷰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55" y="548680"/>
            <a:ext cx="4419600" cy="2506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200375" y="4280111"/>
            <a:ext cx="334440" cy="209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3" idx="0"/>
          </p:cNvCxnSpPr>
          <p:nvPr/>
        </p:nvCxnSpPr>
        <p:spPr>
          <a:xfrm flipV="1">
            <a:off x="5367595" y="3055343"/>
            <a:ext cx="0" cy="12247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542242" y="2646437"/>
            <a:ext cx="445139" cy="2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754116" y="2900488"/>
            <a:ext cx="10695" cy="167610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 descr="C:\Users\YSY\Desktop\ppt 캡처\리뷰 수정 후 페이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76595"/>
            <a:ext cx="5954020" cy="21647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91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0" y="2307828"/>
            <a:ext cx="6457950" cy="2273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43229" y="4280111"/>
            <a:ext cx="334440" cy="209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0"/>
          </p:cNvCxnSpPr>
          <p:nvPr/>
        </p:nvCxnSpPr>
        <p:spPr>
          <a:xfrm flipV="1">
            <a:off x="5710449" y="3573016"/>
            <a:ext cx="0" cy="70709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YSY\Desktop\ppt 캡처\리뷰 삭제 후 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83" y="47322"/>
            <a:ext cx="4662921" cy="35256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62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1" y="1010180"/>
            <a:ext cx="8222558" cy="483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267744" y="1124744"/>
            <a:ext cx="3600400" cy="2664296"/>
            <a:chOff x="2267744" y="1124744"/>
            <a:chExt cx="3600400" cy="2664296"/>
          </a:xfrm>
        </p:grpSpPr>
        <p:sp>
          <p:nvSpPr>
            <p:cNvPr id="5" name="직사각형 4"/>
            <p:cNvSpPr/>
            <p:nvPr/>
          </p:nvSpPr>
          <p:spPr>
            <a:xfrm>
              <a:off x="3347864" y="3068960"/>
              <a:ext cx="2520280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716016" y="1124744"/>
              <a:ext cx="50405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1844824"/>
              <a:ext cx="288032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문의하기로 이동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연결선 8"/>
            <p:cNvCxnSpPr>
              <a:stCxn id="6" idx="2"/>
            </p:cNvCxnSpPr>
            <p:nvPr/>
          </p:nvCxnSpPr>
          <p:spPr>
            <a:xfrm flipH="1">
              <a:off x="4355976" y="1340768"/>
              <a:ext cx="612068" cy="5040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 flipV="1">
              <a:off x="4355976" y="2204864"/>
              <a:ext cx="360040" cy="8640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문의하기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3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7" y="1029520"/>
            <a:ext cx="8531486" cy="479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628092" y="2753089"/>
            <a:ext cx="6209651" cy="2644510"/>
            <a:chOff x="2628092" y="2753089"/>
            <a:chExt cx="6209651" cy="2644510"/>
          </a:xfrm>
        </p:grpSpPr>
        <p:sp>
          <p:nvSpPr>
            <p:cNvPr id="4" name="직사각형 3"/>
            <p:cNvSpPr/>
            <p:nvPr/>
          </p:nvSpPr>
          <p:spPr>
            <a:xfrm>
              <a:off x="2628092" y="5181575"/>
              <a:ext cx="416575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321" y="2753089"/>
              <a:ext cx="4212422" cy="263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3044667" y="4010195"/>
              <a:ext cx="1580654" cy="121900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627784" y="5301208"/>
            <a:ext cx="6289761" cy="1428750"/>
            <a:chOff x="2627784" y="5301208"/>
            <a:chExt cx="6289761" cy="1428750"/>
          </a:xfrm>
        </p:grpSpPr>
        <p:sp>
          <p:nvSpPr>
            <p:cNvPr id="5" name="직사각형 4"/>
            <p:cNvSpPr/>
            <p:nvPr/>
          </p:nvSpPr>
          <p:spPr>
            <a:xfrm>
              <a:off x="2627784" y="5632673"/>
              <a:ext cx="416575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454" y="5301208"/>
              <a:ext cx="4849091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/>
            <p:cNvCxnSpPr>
              <a:stCxn id="5" idx="3"/>
            </p:cNvCxnSpPr>
            <p:nvPr/>
          </p:nvCxnSpPr>
          <p:spPr>
            <a:xfrm>
              <a:off x="3044359" y="5740685"/>
              <a:ext cx="1024095" cy="64064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문의하기 작성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3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5" y="577230"/>
            <a:ext cx="8845550" cy="177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5" y="3615063"/>
            <a:ext cx="2920475" cy="3054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순서도: 처리 4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1115616" y="1526098"/>
            <a:ext cx="2217089" cy="3934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03648" y="2526804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sz="1400" dirty="0" smtClean="0">
                <a:solidFill>
                  <a:srgbClr val="FF0000"/>
                </a:solidFill>
              </a:rPr>
              <a:t> 문의 상세보기로 이동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259632" y="1919557"/>
            <a:ext cx="0" cy="169550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82952"/>
            <a:ext cx="5334000" cy="1543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230727" y="1585853"/>
            <a:ext cx="392771" cy="27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5" idx="2"/>
          </p:cNvCxnSpPr>
          <p:nvPr/>
        </p:nvCxnSpPr>
        <p:spPr>
          <a:xfrm flipH="1">
            <a:off x="8427112" y="1859801"/>
            <a:ext cx="1" cy="342315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792721" y="1585853"/>
            <a:ext cx="432048" cy="27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477000" y="1859801"/>
            <a:ext cx="1315721" cy="113715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587627" y="3019822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관리자의 답변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대기중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리스트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3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튜터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3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YSY\Desktop\ppt 캡처\튜터등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09650"/>
            <a:ext cx="8542337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1551331" y="3565307"/>
            <a:ext cx="1616744" cy="149416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YSY\Desktop\ppt 캡처\튜터등록 사진선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05" y="548680"/>
            <a:ext cx="4913975" cy="30815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3168075" y="3212976"/>
            <a:ext cx="810430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419872" y="3874393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프로필사진 선택하기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튜터등록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(1/2)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3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YSY\Desktop\ppt 캡처\튜터등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700088"/>
            <a:ext cx="8550275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1579906" y="4816202"/>
            <a:ext cx="3278501" cy="3934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866737" y="5012931"/>
            <a:ext cx="11454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6012160" y="3635636"/>
            <a:ext cx="0" cy="13772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:\Users\YSY\Desktop\ppt 캡처\튜터등록 이력서(파일선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92" y="548680"/>
            <a:ext cx="4892288" cy="30869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xmlns="" id="{BF7CF48E-2DDA-46F0-90DE-CDD70EA4B210}"/>
              </a:ext>
            </a:extLst>
          </p:cNvPr>
          <p:cNvSpPr/>
          <p:nvPr/>
        </p:nvSpPr>
        <p:spPr>
          <a:xfrm>
            <a:off x="3603018" y="5733745"/>
            <a:ext cx="863332" cy="3934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2"/>
          </p:cNvCxnSpPr>
          <p:nvPr/>
        </p:nvCxnSpPr>
        <p:spPr>
          <a:xfrm>
            <a:off x="4034684" y="6127204"/>
            <a:ext cx="0" cy="39814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YSY\Desktop\ppt 캡처\튜터등록 성공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44" y="5574157"/>
            <a:ext cx="3463636" cy="951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4034684" y="6525344"/>
            <a:ext cx="139416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튜터등록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(2/2)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3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YSY\Desktop\ppt 캡처\튜터_강의등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8025"/>
            <a:ext cx="5853113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YSY\Desktop\ppt 캡처\튜터_강의등록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69" y="812973"/>
            <a:ext cx="6312047" cy="52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YSY\Desktop\ppt 캡처\튜터_강의등록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1" y="921662"/>
            <a:ext cx="5813399" cy="50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강의등록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(1/2)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08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624138"/>
            <a:ext cx="33623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CART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91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YSY\Desktop\ppt 캡처\튜터_강의등록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66931"/>
            <a:ext cx="6394739" cy="55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8772" y="5991223"/>
            <a:ext cx="586615" cy="371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YSY\Desktop\ppt 캡처\튜터_강의등록 성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7889"/>
            <a:ext cx="4229100" cy="1196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YSY\Desktop\ppt 캡처\튜터_강의등록 이미지추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3363"/>
            <a:ext cx="4055222" cy="23062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70058" y="5237777"/>
            <a:ext cx="586615" cy="27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556673" y="5377504"/>
            <a:ext cx="114157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677998" y="4859635"/>
            <a:ext cx="0" cy="5056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694339" y="1745655"/>
            <a:ext cx="0" cy="425419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68461" y="1743938"/>
            <a:ext cx="28056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강의등록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(2/2)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연결선 16"/>
          <p:cNvCxnSpPr/>
          <p:nvPr/>
        </p:nvCxnSpPr>
        <p:spPr>
          <a:xfrm>
            <a:off x="855582" y="5995729"/>
            <a:ext cx="8558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채팅 </a:t>
            </a:r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SY\Desktop\ppt 캡처\채팅_부서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2750"/>
            <a:ext cx="3360737" cy="3490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SY\Desktop\ppt 캡처\채팅_채팅중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60" y="1519468"/>
            <a:ext cx="3978888" cy="38190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55127" y="3645024"/>
            <a:ext cx="1383212" cy="371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3"/>
          </p:cNvCxnSpPr>
          <p:nvPr/>
        </p:nvCxnSpPr>
        <p:spPr>
          <a:xfrm>
            <a:off x="3338339" y="3831001"/>
            <a:ext cx="1161653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48124" y="4509120"/>
            <a:ext cx="23804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채팅시작 클릭 후 채팅시작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0635" y="764704"/>
            <a:ext cx="679164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채팅시작 클릭 후 채팅시작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채팅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API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0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안드로이드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4" y="626091"/>
            <a:ext cx="3743106" cy="60932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612648"/>
            <a:ext cx="4114800" cy="609329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187624" y="1556792"/>
            <a:ext cx="864096" cy="93610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4" idx="6"/>
          </p:cNvCxnSpPr>
          <p:nvPr/>
        </p:nvCxnSpPr>
        <p:spPr>
          <a:xfrm>
            <a:off x="2051720" y="2024844"/>
            <a:ext cx="3888432" cy="1642492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139952" y="4096408"/>
            <a:ext cx="2448272" cy="1368152"/>
            <a:chOff x="4139952" y="3875023"/>
            <a:chExt cx="2448272" cy="1368152"/>
          </a:xfrm>
        </p:grpSpPr>
        <p:sp>
          <p:nvSpPr>
            <p:cNvPr id="14" name="직사각형 13"/>
            <p:cNvSpPr/>
            <p:nvPr/>
          </p:nvSpPr>
          <p:spPr>
            <a:xfrm>
              <a:off x="4139952" y="3875023"/>
              <a:ext cx="2448272" cy="136815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0" y="4097434"/>
              <a:ext cx="1733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FF0000"/>
                  </a:solidFill>
                </a:rPr>
                <a:t>스플래쉬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화면</a:t>
              </a:r>
              <a:endParaRPr lang="en-US" altLang="ko-KR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초 뒤</a:t>
              </a:r>
              <a:endParaRPr lang="en-US" altLang="ko-KR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dirty="0" err="1" smtClean="0">
                  <a:solidFill>
                    <a:srgbClr val="FF0000"/>
                  </a:solidFill>
                </a:rPr>
                <a:t>메인화면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출력 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안드로이드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앱어플리케이션</a:t>
              </a:r>
              <a:r>
                <a:rPr lang="ko-KR" altLang="en-US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구동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76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Class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134"/>
            <a:ext cx="4114800" cy="59902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98621" y="939074"/>
            <a:ext cx="1047389" cy="416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3131840" y="1340768"/>
            <a:ext cx="0" cy="172819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122315" y="3059435"/>
            <a:ext cx="18002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07135"/>
            <a:ext cx="3384376" cy="59902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어플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회원가입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64" y="660684"/>
            <a:ext cx="4114800" cy="5936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" y="660684"/>
            <a:ext cx="4114800" cy="59366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4578" y="4653136"/>
            <a:ext cx="2160241" cy="7033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5" idx="0"/>
          </p:cNvCxnSpPr>
          <p:nvPr/>
        </p:nvCxnSpPr>
        <p:spPr>
          <a:xfrm flipH="1" flipV="1">
            <a:off x="2279821" y="3024570"/>
            <a:ext cx="4878" cy="162856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303748" y="3049910"/>
            <a:ext cx="21962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491880" y="3429000"/>
            <a:ext cx="1584176" cy="7200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15538" y="36043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로그인 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어플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로그인화면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0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2520280" cy="4752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639202"/>
            <a:ext cx="2736304" cy="4752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31" y="620688"/>
            <a:ext cx="2962672" cy="47710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7744" y="639202"/>
            <a:ext cx="432048" cy="7015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8" idx="2"/>
          </p:cNvCxnSpPr>
          <p:nvPr/>
        </p:nvCxnSpPr>
        <p:spPr>
          <a:xfrm>
            <a:off x="2483768" y="1340768"/>
            <a:ext cx="0" cy="12241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83768" y="2564904"/>
            <a:ext cx="57606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275856" y="2564904"/>
            <a:ext cx="2304256" cy="4320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427984" y="3006209"/>
            <a:ext cx="0" cy="56680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427984" y="3573016"/>
            <a:ext cx="1697047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771800" y="620688"/>
            <a:ext cx="1368152" cy="5040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78182" y="688050"/>
            <a:ext cx="118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66408" y="3320988"/>
            <a:ext cx="1368152" cy="5040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059832" y="3388350"/>
            <a:ext cx="118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어플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메뉴화면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49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810528"/>
            <a:ext cx="3740727" cy="523694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어플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진입 비밀번호 체크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30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810528"/>
            <a:ext cx="3740727" cy="523694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어플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80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457450"/>
            <a:ext cx="33432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REVIEW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92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작품 시연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13038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B4766-D9DB-F84C-94E1-65D87095DA6B}"/>
              </a:ext>
            </a:extLst>
          </p:cNvPr>
          <p:cNvSpPr txBox="1"/>
          <p:nvPr/>
        </p:nvSpPr>
        <p:spPr>
          <a:xfrm>
            <a:off x="1868874" y="2820510"/>
            <a:ext cx="571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kern="100" spc="2250" dirty="0">
                <a:solidFill>
                  <a:sysClr val="windowText" lastClr="000000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THANK</a:t>
            </a:r>
          </a:p>
          <a:p>
            <a:pPr algn="ctr"/>
            <a:r>
              <a:rPr lang="id-ID" sz="3600" kern="100" spc="2250" dirty="0">
                <a:solidFill>
                  <a:sysClr val="windowText" lastClr="000000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YOU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="" xmlns:a16="http://schemas.microsoft.com/office/drawing/2014/main" id="{54D36461-2914-604B-B988-0B7C2EE8AA3F}"/>
              </a:ext>
            </a:extLst>
          </p:cNvPr>
          <p:cNvGrpSpPr/>
          <p:nvPr/>
        </p:nvGrpSpPr>
        <p:grpSpPr>
          <a:xfrm>
            <a:off x="1690096" y="2708273"/>
            <a:ext cx="5763809" cy="1441454"/>
            <a:chOff x="3297697" y="2749007"/>
            <a:chExt cx="5598475" cy="1297438"/>
          </a:xfrm>
        </p:grpSpPr>
        <p:grpSp>
          <p:nvGrpSpPr>
            <p:cNvPr id="5" name="Group 5">
              <a:extLst>
                <a:ext uri="{FF2B5EF4-FFF2-40B4-BE49-F238E27FC236}">
                  <a16:creationId xmlns="" xmlns:a16="http://schemas.microsoft.com/office/drawing/2014/main" id="{B8A6C71A-2C4D-8A48-A801-54F931618F5E}"/>
                </a:ext>
              </a:extLst>
            </p:cNvPr>
            <p:cNvGrpSpPr/>
            <p:nvPr/>
          </p:nvGrpSpPr>
          <p:grpSpPr>
            <a:xfrm>
              <a:off x="8519387" y="2749007"/>
              <a:ext cx="374700" cy="1297438"/>
              <a:chOff x="8305318" y="2560320"/>
              <a:chExt cx="374700" cy="1297438"/>
            </a:xfrm>
          </p:grpSpPr>
          <p:cxnSp>
            <p:nvCxnSpPr>
              <p:cNvPr id="10" name="Straight Connector 10">
                <a:extLst>
                  <a:ext uri="{FF2B5EF4-FFF2-40B4-BE49-F238E27FC236}">
                    <a16:creationId xmlns="" xmlns:a16="http://schemas.microsoft.com/office/drawing/2014/main" id="{1BDAB382-BED6-9A44-B7CB-DE59DF7CCCB3}"/>
                  </a:ext>
                </a:extLst>
              </p:cNvPr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1">
                <a:extLst>
                  <a:ext uri="{FF2B5EF4-FFF2-40B4-BE49-F238E27FC236}">
                    <a16:creationId xmlns="" xmlns:a16="http://schemas.microsoft.com/office/drawing/2014/main" id="{8370C67C-0473-BD4F-B4AF-B318A560C119}"/>
                  </a:ext>
                </a:extLst>
              </p:cNvPr>
              <p:cNvCxnSpPr/>
              <p:nvPr/>
            </p:nvCxnSpPr>
            <p:spPr>
              <a:xfrm flipV="1">
                <a:off x="8305318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6">
              <a:extLst>
                <a:ext uri="{FF2B5EF4-FFF2-40B4-BE49-F238E27FC236}">
                  <a16:creationId xmlns="" xmlns:a16="http://schemas.microsoft.com/office/drawing/2014/main" id="{4AF69A0C-4395-1848-BBA5-266C9E3C33D0}"/>
                </a:ext>
              </a:extLst>
            </p:cNvPr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8" name="Straight Connector 8">
                <a:extLst>
                  <a:ext uri="{FF2B5EF4-FFF2-40B4-BE49-F238E27FC236}">
                    <a16:creationId xmlns="" xmlns:a16="http://schemas.microsoft.com/office/drawing/2014/main" id="{AE55554C-CC55-6B40-AFC5-A21C68C08669}"/>
                  </a:ext>
                </a:extLst>
              </p:cNvPr>
              <p:cNvCxnSpPr/>
              <p:nvPr/>
            </p:nvCxnSpPr>
            <p:spPr>
              <a:xfrm>
                <a:off x="8670617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9">
                <a:extLst>
                  <a:ext uri="{FF2B5EF4-FFF2-40B4-BE49-F238E27FC236}">
                    <a16:creationId xmlns="" xmlns:a16="http://schemas.microsoft.com/office/drawing/2014/main" id="{953E4D38-2E31-0D43-A084-617E8AB7AA2A}"/>
                  </a:ext>
                </a:extLst>
              </p:cNvPr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7">
              <a:extLst>
                <a:ext uri="{FF2B5EF4-FFF2-40B4-BE49-F238E27FC236}">
                  <a16:creationId xmlns="" xmlns:a16="http://schemas.microsoft.com/office/drawing/2014/main" id="{2E94885C-54BC-674D-BFCE-E8A1961EB1ED}"/>
                </a:ext>
              </a:extLst>
            </p:cNvPr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4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Com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505075"/>
            <a:ext cx="30194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0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/>
        </p:nvCxnSpPr>
        <p:spPr>
          <a:xfrm>
            <a:off x="4563374" y="2716306"/>
            <a:ext cx="0" cy="41416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99598" y="3059435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63196" y="2936324"/>
            <a:ext cx="1328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01</a:t>
            </a:r>
            <a:r>
              <a:rPr lang="en-US" altLang="ko-KR" sz="1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소개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528" y="4329952"/>
            <a:ext cx="25718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7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endParaRPr lang="id-ID" sz="7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0" y="3419475"/>
            <a:ext cx="10455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79309" y="3294508"/>
            <a:ext cx="1556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02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기획 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/ 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제작배경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667183"/>
            <a:ext cx="26539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Contents</a:t>
            </a:r>
          </a:p>
        </p:txBody>
      </p:sp>
      <p:cxnSp>
        <p:nvCxnSpPr>
          <p:cNvPr id="10" name="Straight Connector 16"/>
          <p:cNvCxnSpPr/>
          <p:nvPr/>
        </p:nvCxnSpPr>
        <p:spPr>
          <a:xfrm>
            <a:off x="3499598" y="4022717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6"/>
          <p:cNvCxnSpPr/>
          <p:nvPr/>
        </p:nvCxnSpPr>
        <p:spPr>
          <a:xfrm>
            <a:off x="4572000" y="4358754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/>
          <p:nvPr/>
        </p:nvCxnSpPr>
        <p:spPr>
          <a:xfrm>
            <a:off x="3499598" y="4985999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6"/>
          <p:cNvCxnSpPr/>
          <p:nvPr/>
        </p:nvCxnSpPr>
        <p:spPr>
          <a:xfrm>
            <a:off x="4572000" y="5298033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843" y="3895857"/>
            <a:ext cx="1386037" cy="24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03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 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개발 환경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1847" y="4857605"/>
            <a:ext cx="1260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05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UML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9309" y="4241374"/>
            <a:ext cx="1556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04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DB 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모델링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9309" y="5188240"/>
            <a:ext cx="1556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06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화면 구현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2348880"/>
            <a:ext cx="3253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100" spc="225" dirty="0" smtClean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이젠 매칭해</a:t>
            </a:r>
            <a:endParaRPr lang="id-ID" sz="1400" kern="100" spc="225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26" name="Straight Connector 16"/>
          <p:cNvCxnSpPr/>
          <p:nvPr/>
        </p:nvCxnSpPr>
        <p:spPr>
          <a:xfrm>
            <a:off x="3499598" y="5949280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31847" y="5817139"/>
            <a:ext cx="1260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05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작품 시연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79309" y="6135107"/>
            <a:ext cx="1556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08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.</a:t>
            </a:r>
            <a:r>
              <a:rPr lang="ko-KR" altLang="en-US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 </a:t>
            </a:r>
            <a:r>
              <a:rPr lang="en-US" altLang="ko-KR" sz="1000" dirty="0" smtClean="0">
                <a:latin typeface="Apple SD Gothic Neo" panose="02000300000000000000" pitchFamily="2" charset="-127"/>
                <a:ea typeface="Apple SD Gothic Neo" panose="02000300000000000000" pitchFamily="2" charset="-127"/>
                <a:cs typeface="Open Sans" panose="020B0606030504020204" pitchFamily="34" charset="0"/>
              </a:rPr>
              <a:t>Q &amp; A</a:t>
            </a:r>
            <a:endParaRPr lang="id-ID" sz="1000" dirty="0">
              <a:latin typeface="Apple SD Gothic Neo" panose="02000300000000000000" pitchFamily="2" charset="-127"/>
              <a:ea typeface="Apple SD Gothic Neo" panose="02000300000000000000" pitchFamily="2" charset="-127"/>
              <a:cs typeface="Open Sans" panose="020B0606030504020204" pitchFamily="34" charset="0"/>
            </a:endParaRPr>
          </a:p>
        </p:txBody>
      </p:sp>
      <p:cxnSp>
        <p:nvCxnSpPr>
          <p:cNvPr id="29" name="Straight Connector 16"/>
          <p:cNvCxnSpPr/>
          <p:nvPr/>
        </p:nvCxnSpPr>
        <p:spPr>
          <a:xfrm>
            <a:off x="4572000" y="6237312"/>
            <a:ext cx="107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목차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07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15" grpId="0"/>
      <p:bldP spid="16" grpId="0"/>
      <p:bldP spid="22" grpId="0"/>
      <p:bldP spid="24" grpId="0"/>
      <p:bldP spid="25" grpId="0"/>
      <p:bldP spid="23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85" y="2564606"/>
            <a:ext cx="366503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0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goodBad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2" y="2440134"/>
            <a:ext cx="4018856" cy="197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0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cmt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47" y="2426303"/>
            <a:ext cx="3745707" cy="20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0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1997075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682540" y="3437235"/>
            <a:ext cx="355805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l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</a:rPr>
              <a:t>Class Diagram</a:t>
            </a:r>
          </a:p>
          <a:p>
            <a:pPr marL="457200" indent="-457200" algn="l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40167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Use Case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20" y="1369343"/>
            <a:ext cx="8502561" cy="409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0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0" y="1425912"/>
            <a:ext cx="8587080" cy="400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회원관리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61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1" y="1304512"/>
            <a:ext cx="8382699" cy="424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전체 카테고리 관리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80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290638"/>
            <a:ext cx="8734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승인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거절 관리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19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3025"/>
            <a:ext cx="8763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10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기획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제작배경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E0E558-A844-EC4D-9545-98B0DAC41360}"/>
              </a:ext>
            </a:extLst>
          </p:cNvPr>
          <p:cNvSpPr txBox="1"/>
          <p:nvPr/>
        </p:nvSpPr>
        <p:spPr>
          <a:xfrm>
            <a:off x="832347" y="1179909"/>
            <a:ext cx="74793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코로나의 여파로 온라인 </a:t>
            </a:r>
            <a:r>
              <a:rPr lang="ko-KR" altLang="en-US" sz="2800" b="1" spc="45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강의와</a:t>
            </a:r>
            <a:r>
              <a:rPr lang="en-US" altLang="ko-KR" sz="2800" b="1" spc="45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800" b="1" spc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비대면 수업이 늘어난 요즘</a:t>
            </a:r>
            <a:r>
              <a:rPr lang="en-US" altLang="ko-KR" sz="2800" b="1" spc="45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endParaRPr lang="en-US" altLang="ko-KR" sz="2800" b="1" spc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자신이 가지고 있는 재능을 마음껏 </a:t>
            </a: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펼칠 수 있는 공간과</a:t>
            </a: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배움에 있어 끝이 없다 생각하는</a:t>
            </a: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사람이 만나</a:t>
            </a:r>
            <a:r>
              <a:rPr lang="en-US" altLang="ko-KR" sz="2800" b="1" spc="45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endParaRPr lang="en-US" altLang="ko-KR" sz="2800" b="1" spc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물건을 사고파는 쇼핑몰이 아닌</a:t>
            </a: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아이디어</a:t>
            </a:r>
            <a:r>
              <a:rPr lang="en-US" altLang="ko-KR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재능</a:t>
            </a:r>
            <a:r>
              <a:rPr lang="en-US" altLang="ko-KR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lang="ko-KR" altLang="en-US" sz="2800" b="1" spc="4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사고팔</a:t>
            </a:r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 있는</a:t>
            </a:r>
          </a:p>
          <a:p>
            <a:r>
              <a:rPr lang="ko-KR" altLang="en-US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그런 쇼핑몰을 만들게 되었습니다</a:t>
            </a:r>
            <a:r>
              <a:rPr lang="en-US" altLang="ko-KR" sz="2800" b="1" spc="4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800" b="1" spc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SY\Desktop\ppt UML\유즈_회원_회원 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801813"/>
            <a:ext cx="7978775" cy="32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정보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(1/3)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11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" y="2042128"/>
            <a:ext cx="8298180" cy="277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정보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(2/3)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0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8" y="1846199"/>
            <a:ext cx="8175244" cy="316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정보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(3/3)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5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614488"/>
            <a:ext cx="86296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등급업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9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357313"/>
            <a:ext cx="79629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4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257300"/>
            <a:ext cx="81343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비회원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77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Class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AdminController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790153"/>
            <a:ext cx="673417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5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comController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38275"/>
            <a:ext cx="7924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1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ImageUploadController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35" y="2593419"/>
            <a:ext cx="5993130" cy="167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9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E0E558-A844-EC4D-9545-98B0DAC41360}"/>
              </a:ext>
            </a:extLst>
          </p:cNvPr>
          <p:cNvSpPr txBox="1"/>
          <p:nvPr/>
        </p:nvSpPr>
        <p:spPr>
          <a:xfrm>
            <a:off x="832347" y="1179909"/>
            <a:ext cx="7479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450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튜터의</a:t>
            </a:r>
            <a:r>
              <a:rPr lang="ko-KR" altLang="en-US" sz="2800" b="1" spc="45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재능</a:t>
            </a:r>
            <a:r>
              <a:rPr lang="ko-KR" altLang="en-US" sz="28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보여줄 기회와</a:t>
            </a:r>
            <a:endParaRPr lang="en-US" altLang="ko-KR" sz="2800" b="1" spc="45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b="1" spc="450" dirty="0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r>
              <a:rPr lang="ko-KR" altLang="en-US" sz="28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sz="28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8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원하는 배움의 기회를</a:t>
            </a:r>
            <a:endParaRPr lang="en-US" altLang="ko-KR" sz="2800" b="1" spc="45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800" b="1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연결시켜주는 </a:t>
            </a:r>
            <a:r>
              <a:rPr lang="ko-KR" altLang="en-US" sz="2800" b="1" spc="450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</a:t>
            </a:r>
            <a:r>
              <a:rPr lang="ko-KR" altLang="en-US" sz="2800" b="1" spc="45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</a:t>
            </a:r>
            <a:r>
              <a:rPr lang="ko-KR" altLang="en-US" sz="2800" b="1" spc="450" dirty="0" smtClean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사이트</a:t>
            </a:r>
            <a:endParaRPr lang="en-US" altLang="ko-KR" sz="2800" b="1" spc="450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" y="3429000"/>
            <a:ext cx="9069385" cy="242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</a:t>
              </a:r>
              <a:r>
                <a:rPr lang="ko-KR" altLang="en-US" sz="2000" b="1" spc="4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27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InquiryController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4" y="1632775"/>
            <a:ext cx="8387153" cy="35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LectureController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55" y="773858"/>
            <a:ext cx="7403490" cy="567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NoticeController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71688"/>
            <a:ext cx="64770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4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TutorController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509713"/>
            <a:ext cx="73628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6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UsersController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12" y="835661"/>
            <a:ext cx="6648177" cy="56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WebSocketChat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0" y="2057495"/>
            <a:ext cx="3250121" cy="274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Sequence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827112"/>
            <a:ext cx="85820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회원전체리스트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31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857250"/>
            <a:ext cx="9020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회원정지리스트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028700"/>
            <a:ext cx="65817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회원정지시키기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31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422" y="2032464"/>
            <a:ext cx="7349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수업시간에 배웠던 일반적인 쇼핑몰이 아닌 </a:t>
            </a:r>
            <a:r>
              <a:rPr lang="en-US" altLang="ko-KR" dirty="0"/>
              <a:t> </a:t>
            </a:r>
            <a:r>
              <a:rPr lang="ko-KR" altLang="en-US" dirty="0" smtClean="0"/>
              <a:t>재능과 기술을 사고 팔 수 있는 쇼핑몰을 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ko-KR" altLang="en-US" dirty="0" smtClean="0"/>
              <a:t>페이지를</a:t>
            </a:r>
            <a:r>
              <a:rPr lang="ko-KR" altLang="en-US" dirty="0"/>
              <a:t> 제작하여 웹 화면만이 아닌 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화면에서도 구현</a:t>
            </a:r>
            <a:endParaRPr lang="en-US" altLang="ko-KR" dirty="0" smtClean="0"/>
          </a:p>
          <a:p>
            <a:r>
              <a:rPr lang="ko-KR" altLang="en-US" dirty="0" smtClean="0"/>
              <a:t>될 수 있도록 구현함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쇼핑몰에서 이용하는 기본적인 결제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실시간채팅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관리자화면과 </a:t>
            </a:r>
            <a:r>
              <a:rPr lang="ko-KR" altLang="en-US" dirty="0" err="1" smtClean="0"/>
              <a:t>튜터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강사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튜티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구분하여 구현함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개발 목표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02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828675"/>
            <a:ext cx="660082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회원삭제시키기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31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57324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회원정지 허용시키기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31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목록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42975"/>
            <a:ext cx="8286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9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작성 폼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014413"/>
            <a:ext cx="71532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작성 실행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933450"/>
            <a:ext cx="85820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1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글 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55989"/>
            <a:ext cx="8191500" cy="454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1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글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923925"/>
            <a:ext cx="58483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1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FAQ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글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962025"/>
            <a:ext cx="82486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4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508125"/>
            <a:ext cx="678815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글쓰기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22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938213"/>
            <a:ext cx="72771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56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YSY\Desktop\ppt 이미지\HTML,CSS,JS 아이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69" y="1173107"/>
            <a:ext cx="1384823" cy="8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YSY\Desktop\ppt 이미지\apache 아이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4261"/>
            <a:ext cx="1001686" cy="8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YSY\Desktop\ppt 이미지\java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37" y="1173107"/>
            <a:ext cx="1211021" cy="8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YSY\Desktop\ppt 이미지\jsp 아이콘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74" y="5538797"/>
            <a:ext cx="81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YSY\Desktop\ppt 아이콘\oracle 아이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37" y="4483775"/>
            <a:ext cx="811420" cy="8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YSY\Desktop\ppt 아이콘\spring 아이콘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37" y="3379728"/>
            <a:ext cx="1545235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YSY\Desktop\ppt 아이콘\mybatis 아이콘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20" y="5538797"/>
            <a:ext cx="108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1520" y="2272171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서</a:t>
            </a:r>
            <a:r>
              <a:rPr lang="ko-KR" altLang="en-US" sz="2800" dirty="0"/>
              <a:t>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26888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언어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3275462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IDE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528204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Library</a:t>
            </a:r>
            <a:endParaRPr lang="ko-KR" alt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51520" y="427875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/>
              <a:t>DataBase</a:t>
            </a:r>
            <a:endParaRPr lang="ko-KR" altLang="en-US" sz="2800" dirty="0"/>
          </a:p>
        </p:txBody>
      </p:sp>
      <p:pic>
        <p:nvPicPr>
          <p:cNvPr id="18" name="Picture 4" descr="C:\Users\YSY\Desktop\ppt 이미지\jquery 아이콘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00" y="5538797"/>
            <a:ext cx="81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411760" y="1527073"/>
            <a:ext cx="1980000" cy="1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411760" y="2520117"/>
            <a:ext cx="1980000" cy="1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2412000" y="3513161"/>
            <a:ext cx="1980000" cy="1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2411760" y="4506205"/>
            <a:ext cx="1980000" cy="1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411760" y="5499248"/>
            <a:ext cx="1980000" cy="1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개발 환경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49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881063"/>
            <a:ext cx="81343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글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56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2" y="1197232"/>
            <a:ext cx="799363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글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56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71538"/>
            <a:ext cx="75819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공지사항 글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909638"/>
            <a:ext cx="76390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문의내역 전체리스트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2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38213"/>
            <a:ext cx="82867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문의내역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41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0" y="1268760"/>
            <a:ext cx="777907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답변 여부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804863"/>
            <a:ext cx="82962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글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1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7232"/>
            <a:ext cx="7680853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글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01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04875"/>
            <a:ext cx="72104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24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866775"/>
            <a:ext cx="748665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정보 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78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9087A3E3-DB12-E548-A3B4-FC9F1D558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344447"/>
              </p:ext>
            </p:extLst>
          </p:nvPr>
        </p:nvGraphicFramePr>
        <p:xfrm>
          <a:off x="2402235" y="2240464"/>
          <a:ext cx="5688632" cy="30754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9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194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구분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8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월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9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월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3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3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기획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주제설정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7680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DB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설계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7680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24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작품 개발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7680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24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작품 수정</a:t>
                      </a:r>
                    </a:p>
                  </a:txBody>
                  <a:tcPr marT="7680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24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Open Sans" panose="020B0606030504020204" pitchFamily="34" charset="0"/>
                        </a:rPr>
                        <a:t>작품 발표</a:t>
                      </a:r>
                    </a:p>
                  </a:txBody>
                  <a:tcPr marT="7680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2400" b="0" i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Open Sans" panose="020B0606030504020204" pitchFamily="34" charset="0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bg1"/>
                        </a:solidFill>
                        <a:effectLst/>
                        <a:latin typeface="Rix고딕 EB" panose="02020603020101020101" pitchFamily="18" charset="-127"/>
                        <a:ea typeface="Rix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D3C7506A-F05B-6049-9B51-6385AE00DFF3}"/>
              </a:ext>
            </a:extLst>
          </p:cNvPr>
          <p:cNvCxnSpPr/>
          <p:nvPr/>
        </p:nvCxnSpPr>
        <p:spPr>
          <a:xfrm>
            <a:off x="3347864" y="3140968"/>
            <a:ext cx="506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CA7A8964-D71E-BE49-B5BC-E813DEC59C1A}"/>
              </a:ext>
            </a:extLst>
          </p:cNvPr>
          <p:cNvCxnSpPr>
            <a:cxnSpLocks/>
          </p:cNvCxnSpPr>
          <p:nvPr/>
        </p:nvCxnSpPr>
        <p:spPr>
          <a:xfrm>
            <a:off x="3851920" y="3645024"/>
            <a:ext cx="36281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14AE708C-0F4C-A14C-9894-72D2770CB82B}"/>
              </a:ext>
            </a:extLst>
          </p:cNvPr>
          <p:cNvCxnSpPr>
            <a:cxnSpLocks/>
          </p:cNvCxnSpPr>
          <p:nvPr/>
        </p:nvCxnSpPr>
        <p:spPr>
          <a:xfrm>
            <a:off x="3704178" y="4077072"/>
            <a:ext cx="41081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35A04057-443A-E445-8EEC-0527DED02170}"/>
              </a:ext>
            </a:extLst>
          </p:cNvPr>
          <p:cNvCxnSpPr>
            <a:cxnSpLocks/>
          </p:cNvCxnSpPr>
          <p:nvPr/>
        </p:nvCxnSpPr>
        <p:spPr>
          <a:xfrm>
            <a:off x="3709433" y="4581128"/>
            <a:ext cx="41029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DE1E1273-3A93-EB4E-ACA8-905337A09C1C}"/>
              </a:ext>
            </a:extLst>
          </p:cNvPr>
          <p:cNvCxnSpPr>
            <a:cxnSpLocks/>
          </p:cNvCxnSpPr>
          <p:nvPr/>
        </p:nvCxnSpPr>
        <p:spPr>
          <a:xfrm>
            <a:off x="7575650" y="5085184"/>
            <a:ext cx="455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제작 일정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4135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6" y="1196752"/>
            <a:ext cx="7855943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승인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47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881063"/>
            <a:ext cx="612457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거절 사유 폼으로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72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YSY\Desktop\ppt 이미지\시퀀스_관리자_튜터 거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268413"/>
            <a:ext cx="67418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관리자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거절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7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8225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1:1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작성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790575"/>
            <a:ext cx="70008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내 문의리스트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962025"/>
            <a:ext cx="78200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문의내역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804863"/>
            <a:ext cx="82962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글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7232"/>
            <a:ext cx="7680853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문의 글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895350"/>
            <a:ext cx="50863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등록 폼으로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66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30" y="1053240"/>
            <a:ext cx="8404155" cy="47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등록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66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200800" cy="14319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895350"/>
            <a:ext cx="62865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분야 추가 폼으로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7" y="1413256"/>
            <a:ext cx="758265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마이페이지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분야 추가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876300"/>
            <a:ext cx="87249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등록 폼으로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76300"/>
            <a:ext cx="8115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튜터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강의등록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942975"/>
            <a:ext cx="70770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강의목록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44141" y="664121"/>
            <a:ext cx="6819900" cy="6005239"/>
            <a:chOff x="1144141" y="692696"/>
            <a:chExt cx="6819900" cy="6127204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141" y="692696"/>
              <a:ext cx="6819900" cy="359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724" y="4260850"/>
              <a:ext cx="6648450" cy="255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상세보기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942975"/>
            <a:ext cx="7391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분야별 강의목록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919163"/>
            <a:ext cx="62579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분야별 강의목록 검색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181100"/>
            <a:ext cx="62579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결제 폼으로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결제완료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8" y="1113193"/>
            <a:ext cx="8291265" cy="46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4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0400"/>
            <a:ext cx="1980000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50400"/>
            <a:ext cx="2190080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23" y="550400"/>
            <a:ext cx="2103415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6358"/>
            <a:ext cx="1980000" cy="225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39" y="2708920"/>
            <a:ext cx="2460302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08920"/>
            <a:ext cx="2167759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47338"/>
            <a:ext cx="1980000" cy="94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74" y="4869160"/>
            <a:ext cx="1980000" cy="115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Data Base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테이블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15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결제한 회원만 리뷰 작성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76325"/>
            <a:ext cx="77724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수정 폼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2038"/>
            <a:ext cx="77724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7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수정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104900"/>
            <a:ext cx="8201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리뷰 삭제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028700"/>
            <a:ext cx="59626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3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</a:t>
              </a:r>
              <a:r>
                <a:rPr lang="ko-KR" altLang="en-US" sz="2000" b="1" spc="4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찜목록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추가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71513"/>
            <a:ext cx="78009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수정 폼 이동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166813"/>
            <a:ext cx="79819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 </a:t>
              </a:r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강의수정 실행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8" y="809625"/>
            <a:ext cx="7775864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리스트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023938"/>
            <a:ext cx="71723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28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작성 폼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61" y="1710690"/>
            <a:ext cx="5877878" cy="343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28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45542" y="44624"/>
            <a:ext cx="9199589" cy="504056"/>
            <a:chOff x="-45542" y="44624"/>
            <a:chExt cx="9199589" cy="5040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BE0E558-A844-EC4D-9545-98B0DAC41360}"/>
                </a:ext>
              </a:extLst>
            </p:cNvPr>
            <p:cNvSpPr txBox="1"/>
            <p:nvPr/>
          </p:nvSpPr>
          <p:spPr>
            <a:xfrm>
              <a:off x="709753" y="119491"/>
              <a:ext cx="772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4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커뮤니티 글 작성</a:t>
              </a:r>
              <a:endParaRPr lang="en-US" altLang="ko-KR" sz="2000" b="1" spc="4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-45542" y="548680"/>
              <a:ext cx="919958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Users\YSY\Desktop\ppt 이미지\main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9" y="44624"/>
              <a:ext cx="519545" cy="44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162050"/>
            <a:ext cx="76771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3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7592</TotalTime>
  <Words>951</Words>
  <Application>Microsoft Office PowerPoint</Application>
  <PresentationFormat>화면 슬라이드 쇼(4:3)</PresentationFormat>
  <Paragraphs>306</Paragraphs>
  <Slides>182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182</vt:i4>
      </vt:variant>
    </vt:vector>
  </HeadingPairs>
  <TitlesOfParts>
    <vt:vector size="183" baseType="lpstr"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UML</vt:lpstr>
      <vt:lpstr>Use Case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Sequence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페이지 핵심 기능 설명</vt:lpstr>
      <vt:lpstr>PowerPoint 프레젠테이션</vt:lpstr>
      <vt:lpstr>PowerPoint 프레젠테이션</vt:lpstr>
      <vt:lpstr>PowerPoint 프레젠테이션</vt:lpstr>
      <vt:lpstr>PowerPoint 프레젠테이션</vt:lpstr>
      <vt:lpstr>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튜터</vt:lpstr>
      <vt:lpstr>PowerPoint 프레젠테이션</vt:lpstr>
      <vt:lpstr>PowerPoint 프레젠테이션</vt:lpstr>
      <vt:lpstr>PowerPoint 프레젠테이션</vt:lpstr>
      <vt:lpstr>PowerPoint 프레젠테이션</vt:lpstr>
      <vt:lpstr>채팅 API</vt:lpstr>
      <vt:lpstr>PowerPoint 프레젠테이션</vt:lpstr>
      <vt:lpstr>안드로이드</vt:lpstr>
      <vt:lpstr>PowerPoint 프레젠테이션</vt:lpstr>
      <vt:lpstr>Class Diagram</vt:lpstr>
      <vt:lpstr>PowerPoint 프레젠테이션</vt:lpstr>
      <vt:lpstr>PowerPoint 프레젠테이션</vt:lpstr>
      <vt:lpstr>PowerPoint 프레젠테이션</vt:lpstr>
      <vt:lpstr>PowerPoint 프레젠테이션</vt:lpstr>
      <vt:lpstr>작품 시연</vt:lpstr>
      <vt:lpstr>Q &amp; 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C조 UML</dc:title>
  <dc:creator>YSY</dc:creator>
  <cp:lastModifiedBy>YSY</cp:lastModifiedBy>
  <cp:revision>748</cp:revision>
  <dcterms:created xsi:type="dcterms:W3CDTF">2020-08-24T07:28:15Z</dcterms:created>
  <dcterms:modified xsi:type="dcterms:W3CDTF">2020-09-28T00:53:42Z</dcterms:modified>
</cp:coreProperties>
</file>